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for whatever,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smtClean="0"/>
              <a:t>the bricks.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4" Type="http://schemas.openxmlformats.org/officeDocument/2006/relationships/image" Target="../media/image3.emf"/><Relationship Id="rId10" Type="http://schemas.openxmlformats.org/officeDocument/2006/relationships/image" Target="../media/image9.emf"/><Relationship Id="rId5" Type="http://schemas.openxmlformats.org/officeDocument/2006/relationships/image" Target="../media/image4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8.emf"/><Relationship Id="rId3" Type="http://schemas.openxmlformats.org/officeDocument/2006/relationships/image" Target="../media/image2.emf"/><Relationship Id="rId6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50.png"/><Relationship Id="rId5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5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7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emf"/><Relationship Id="rId6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3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Relationship Id="rId5" Type="http://schemas.openxmlformats.org/officeDocument/2006/relationships/image" Target="../media/image73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audio" Target="../media/audio1.bin"/><Relationship Id="rId5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9" Type="http://schemas.openxmlformats.org/officeDocument/2006/relationships/image" Target="../media/image17.png"/><Relationship Id="rId3" Type="http://schemas.openxmlformats.org/officeDocument/2006/relationships/image" Target="../media/image11.emf"/><Relationship Id="rId6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5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6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Relationship Id="rId5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6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3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959"/>
            <a:ext cx="8229600" cy="13158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DERIVATIVES ARE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FUNCTIONS TOO 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00" y="1361514"/>
            <a:ext cx="8661620" cy="5144099"/>
          </a:xfrm>
        </p:spPr>
        <p:txBody>
          <a:bodyPr>
            <a:normAutofit/>
          </a:bodyPr>
          <a:lstStyle/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First of all, let us see how many consequences are implied by the statement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derivative of             at       exists.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Recall that  the statement means:</a:t>
            </a:r>
          </a:p>
          <a:p>
            <a:pPr marL="514350" indent="-514350">
              <a:spcBef>
                <a:spcPts val="3168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is defined at        , that is               exists.</a:t>
            </a:r>
          </a:p>
          <a:p>
            <a:pPr marL="514350" indent="-514350">
              <a:spcBef>
                <a:spcPts val="3168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exists.</a:t>
            </a: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spcBef>
                <a:spcPts val="3168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is defined in an open interval containing   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5" y="4714975"/>
            <a:ext cx="3911600" cy="114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99" y="2690754"/>
            <a:ext cx="291973" cy="291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69" y="4127954"/>
            <a:ext cx="338074" cy="507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982" y="4237128"/>
            <a:ext cx="291973" cy="291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669" y="4078615"/>
            <a:ext cx="1014222" cy="568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143" y="5936544"/>
            <a:ext cx="338074" cy="507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8047" y="6051623"/>
            <a:ext cx="291973" cy="291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5607" y="2550601"/>
            <a:ext cx="338074" cy="5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0057"/>
            <a:ext cx="8462265" cy="62065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graph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next graph has both one-sided limits failing to exist.</a:t>
            </a: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6607"/>
            <a:ext cx="7221220" cy="4058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71" y="3510111"/>
            <a:ext cx="1905508" cy="56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751" y="1114493"/>
            <a:ext cx="2212848" cy="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2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61036"/>
            <a:ext cx="8462265" cy="626849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graph of</a:t>
            </a:r>
          </a:p>
          <a:p>
            <a:pPr marL="0" indent="0">
              <a:lnSpc>
                <a:spcPct val="13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Both one-sided limits are            (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0000FF"/>
                </a:solidFill>
              </a:rPr>
              <a:t> on left)</a:t>
            </a:r>
          </a:p>
          <a:p>
            <a:pPr marL="0" indent="0">
              <a:lnSpc>
                <a:spcPct val="130000"/>
              </a:lnSpc>
              <a:spcBef>
                <a:spcPts val="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Finally, the function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008" y="330057"/>
            <a:ext cx="2381885" cy="983488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" y="1411754"/>
            <a:ext cx="8982657" cy="3538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420" y="5484987"/>
            <a:ext cx="3683000" cy="1206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974" y="5081378"/>
            <a:ext cx="818139" cy="4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8099"/>
            <a:ext cx="8462265" cy="6299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as graph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6" y="940606"/>
            <a:ext cx="7423684" cy="5534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795" y="5931544"/>
            <a:ext cx="228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361036"/>
            <a:ext cx="8617117" cy="62065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and this time                                           while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i.e</a:t>
            </a:r>
            <a:r>
              <a:rPr lang="en-US" b="1" dirty="0" smtClean="0">
                <a:solidFill>
                  <a:srgbClr val="0000FF"/>
                </a:solidFill>
              </a:rPr>
              <a:t> both one-sided limits exist but are not equal.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get back to nice functions that are differentiable.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we have in this case is that a function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gives rise to another function, namely        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95" y="268099"/>
            <a:ext cx="3482162" cy="99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47" y="1265417"/>
            <a:ext cx="3668103" cy="114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451" y="4377525"/>
            <a:ext cx="1014222" cy="56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665" y="4960789"/>
            <a:ext cx="1167892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3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330056"/>
            <a:ext cx="8617117" cy="617555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can represent pictorially this situation with the following diagram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say that          is the derivative of          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1" y="1518787"/>
            <a:ext cx="8207480" cy="3919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951" y="2945655"/>
            <a:ext cx="2699859" cy="409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22" y="2481567"/>
            <a:ext cx="572697" cy="531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06" y="3394659"/>
            <a:ext cx="409069" cy="61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13" y="3304710"/>
            <a:ext cx="762357" cy="61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4782" y="5524026"/>
            <a:ext cx="693052" cy="557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8837" y="5547602"/>
            <a:ext cx="371881" cy="5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03"/>
            <a:ext cx="8229600" cy="639241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Of course we can play the game again, to get the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Derivative of the derivative</a:t>
            </a:r>
            <a:r>
              <a:rPr lang="en-US" b="1" dirty="0" smtClean="0">
                <a:solidFill>
                  <a:srgbClr val="0000FF"/>
                </a:solidFill>
              </a:rPr>
              <a:t>, usually called the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econd derivative</a:t>
            </a:r>
            <a:r>
              <a:rPr lang="en-US" b="1" dirty="0" smtClean="0">
                <a:solidFill>
                  <a:srgbClr val="0000FF"/>
                </a:solidFill>
              </a:rPr>
              <a:t>, and denoted variously by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they say in Casablanca, play it again Sam, we’ll get the </a:t>
            </a:r>
            <a:r>
              <a:rPr lang="en-US" b="1" dirty="0" smtClean="0">
                <a:solidFill>
                  <a:srgbClr val="FF0000"/>
                </a:solidFill>
              </a:rPr>
              <a:t>third derivative</a:t>
            </a:r>
            <a:r>
              <a:rPr lang="en-US" b="1" dirty="0" smtClean="0">
                <a:solidFill>
                  <a:srgbClr val="0000FF"/>
                </a:solidFill>
              </a:rPr>
              <a:t>, denoted by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56" y="2542118"/>
            <a:ext cx="6658819" cy="1327264"/>
          </a:xfrm>
          <a:prstGeom prst="rect">
            <a:avLst/>
          </a:prstGeom>
        </p:spPr>
      </p:pic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0" y="5259538"/>
            <a:ext cx="8700937" cy="10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57"/>
            <a:ext cx="8229600" cy="611359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Why stop when we’re having fun. Let’s go for the fourth derivative, the fifth, and so on …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Right now our trouble is that we officially don’t know how to compute derivatives, other than by the laborious method of applying the definition!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 smtClean="0">
                <a:solidFill>
                  <a:srgbClr val="0000FF"/>
                </a:solidFill>
              </a:rPr>
              <a:t>et’s compute the first derivative of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3" y="1673282"/>
            <a:ext cx="8907136" cy="116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00" y="4916477"/>
            <a:ext cx="2458720" cy="1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3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078"/>
            <a:ext cx="8229600" cy="61755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we go.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Much to the chagrin of your High School Math teacher, what changes here is       , not     ! Now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Do some 7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grade algebra to get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1" y="753287"/>
            <a:ext cx="6609347" cy="1386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61" y="2589670"/>
            <a:ext cx="321170" cy="43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058" y="2707996"/>
            <a:ext cx="321170" cy="321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4" y="3176778"/>
            <a:ext cx="8282813" cy="20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973"/>
            <a:ext cx="8229600" cy="602066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(after you have cleared the smoke!)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therefore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Clearly we need a few</a:t>
            </a:r>
            <a:r>
              <a:rPr lang="en-US" b="1" dirty="0" smtClean="0">
                <a:solidFill>
                  <a:srgbClr val="FF0000"/>
                </a:solidFill>
              </a:rPr>
              <a:t> bricks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mortar</a:t>
            </a:r>
            <a:r>
              <a:rPr lang="en-US" b="1" dirty="0" smtClean="0">
                <a:solidFill>
                  <a:srgbClr val="0000FF"/>
                </a:solidFill>
              </a:rPr>
              <a:t> to build our differentiation edifice!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1ADC"/>
                </a:solidFill>
              </a:rPr>
              <a:t>Stay tuned folks!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" y="1364385"/>
            <a:ext cx="7781290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012" y="3078254"/>
            <a:ext cx="3503676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owd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59" y="299078"/>
            <a:ext cx="8462265" cy="62684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If we change the symbol         to something else, say       </a:t>
            </a:r>
            <a:r>
              <a:rPr lang="en-US" b="1" dirty="0" smtClean="0">
                <a:solidFill>
                  <a:srgbClr val="008000"/>
                </a:solidFill>
              </a:rPr>
              <a:t>(it’s a free country !)</a:t>
            </a:r>
            <a:r>
              <a:rPr lang="en-US" b="1" dirty="0" smtClean="0">
                <a:solidFill>
                  <a:srgbClr val="0000FF"/>
                </a:solidFill>
              </a:rPr>
              <a:t>, we still get the notion of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derivative of        at        , namely               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Now,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>
                <a:solidFill>
                  <a:srgbClr val="0000FF"/>
                </a:solidFill>
              </a:rPr>
              <a:t>we change the symbol         to </a:t>
            </a:r>
            <a:r>
              <a:rPr lang="en-US" b="1" dirty="0" smtClean="0">
                <a:solidFill>
                  <a:srgbClr val="0000FF"/>
                </a:solidFill>
              </a:rPr>
              <a:t>something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else, say    </a:t>
            </a:r>
            <a:r>
              <a:rPr lang="en-US" b="1" dirty="0" smtClean="0">
                <a:solidFill>
                  <a:srgbClr val="0000FF"/>
                </a:solidFill>
              </a:rPr>
              <a:t>      </a:t>
            </a:r>
            <a:r>
              <a:rPr lang="en-US" b="1" dirty="0">
                <a:solidFill>
                  <a:srgbClr val="008000"/>
                </a:solidFill>
              </a:rPr>
              <a:t>(it’s a free country !)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 we get the notion of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derivative of        at        as another function,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b="1" dirty="0" smtClean="0">
                <a:solidFill>
                  <a:srgbClr val="0000FF"/>
                </a:solidFill>
              </a:rPr>
              <a:t>ariously denoted by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68" y="891763"/>
            <a:ext cx="368808" cy="41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443" y="508041"/>
            <a:ext cx="321170" cy="32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23" y="1929935"/>
            <a:ext cx="338074" cy="50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55" y="1991893"/>
            <a:ext cx="368808" cy="414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677" y="1930180"/>
            <a:ext cx="1244727" cy="56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94" y="2580613"/>
            <a:ext cx="368808" cy="414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002" y="3212375"/>
            <a:ext cx="353287" cy="353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353" y="4126956"/>
            <a:ext cx="338074" cy="507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4265" y="4249801"/>
            <a:ext cx="353287" cy="353287"/>
          </a:xfrm>
          <a:prstGeom prst="rect">
            <a:avLst/>
          </a:prstGeom>
        </p:spPr>
      </p:pic>
      <p:pic>
        <p:nvPicPr>
          <p:cNvPr id="13" name="Picture 12" descr="Picture 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5" y="5339025"/>
            <a:ext cx="8586005" cy="12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59" y="175161"/>
            <a:ext cx="8462265" cy="6516326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So, given a function                      we have manufactured a new one,               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 that if         denotes the domain of             , the domain of                  may be smaller (missing those points where             does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>
                <a:solidFill>
                  <a:srgbClr val="0000FF"/>
                </a:solidFill>
              </a:rPr>
              <a:t> have a derivative, we’ll find a few soon.)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 are deep relationships between               and               . Here is one that is simply </a:t>
            </a:r>
            <a:r>
              <a:rPr lang="en-US" b="1" dirty="0" smtClean="0">
                <a:solidFill>
                  <a:srgbClr val="FF0000"/>
                </a:solidFill>
              </a:rPr>
              <a:t>defining a word: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             exists we say that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77" y="280717"/>
            <a:ext cx="1828673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984" y="849296"/>
            <a:ext cx="1167892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48" y="1565984"/>
            <a:ext cx="473304" cy="43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95" y="1548199"/>
            <a:ext cx="1014222" cy="568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55" y="2122233"/>
            <a:ext cx="1167892" cy="56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46" y="2699440"/>
            <a:ext cx="1014222" cy="568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95" y="4029046"/>
            <a:ext cx="1014222" cy="568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76" y="4566646"/>
            <a:ext cx="1167892" cy="568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70" y="5869999"/>
            <a:ext cx="1167892" cy="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39" y="392014"/>
            <a:ext cx="8779711" cy="61445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is </a:t>
            </a:r>
            <a:r>
              <a:rPr lang="en-US" b="1" dirty="0" smtClean="0">
                <a:solidFill>
                  <a:srgbClr val="FF0000"/>
                </a:solidFill>
              </a:rPr>
              <a:t>differentiable at      </a:t>
            </a:r>
            <a:r>
              <a:rPr lang="en-US" b="1" dirty="0" smtClean="0">
                <a:solidFill>
                  <a:srgbClr val="0000FF"/>
                </a:solidFill>
              </a:rPr>
              <a:t>. (We could have said that         is  </a:t>
            </a:r>
            <a:r>
              <a:rPr lang="en-US" b="1" dirty="0" smtClean="0">
                <a:solidFill>
                  <a:srgbClr val="FF0000"/>
                </a:solidFill>
              </a:rPr>
              <a:t>“well-behaved at      “ </a:t>
            </a:r>
            <a:r>
              <a:rPr lang="en-US" b="1" dirty="0" smtClean="0">
                <a:solidFill>
                  <a:srgbClr val="0000FF"/>
                </a:solidFill>
              </a:rPr>
              <a:t>,  or </a:t>
            </a:r>
            <a:r>
              <a:rPr lang="en-US" b="1" dirty="0" smtClean="0">
                <a:solidFill>
                  <a:srgbClr val="FF0000"/>
                </a:solidFill>
              </a:rPr>
              <a:t>“cool at       “         </a:t>
            </a:r>
            <a:r>
              <a:rPr lang="en-US" b="1" dirty="0" smtClean="0">
                <a:solidFill>
                  <a:srgbClr val="0000FF"/>
                </a:solidFill>
              </a:rPr>
              <a:t>or something else, but the convention is to say it is </a:t>
            </a:r>
            <a:r>
              <a:rPr lang="en-US" b="1" dirty="0" smtClean="0">
                <a:solidFill>
                  <a:srgbClr val="FF0000"/>
                </a:solidFill>
              </a:rPr>
              <a:t>differentiable</a:t>
            </a:r>
            <a:r>
              <a:rPr lang="en-US" b="1" dirty="0" smtClean="0">
                <a:solidFill>
                  <a:srgbClr val="0000FF"/>
                </a:solidFill>
              </a:rPr>
              <a:t>, must have to do with the fact that the limit of the difference quotient exists!)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is a first important </a:t>
            </a:r>
            <a:r>
              <a:rPr lang="en-US" b="1" dirty="0" smtClean="0">
                <a:solidFill>
                  <a:srgbClr val="008000"/>
                </a:solidFill>
              </a:rPr>
              <a:t>(if trivial</a:t>
            </a:r>
            <a:r>
              <a:rPr lang="en-US" b="1" dirty="0" smtClean="0">
                <a:solidFill>
                  <a:srgbClr val="0000FF"/>
                </a:solidFill>
              </a:rPr>
              <a:t>) consequence of differentiability.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</a:t>
            </a:r>
            <a:r>
              <a:rPr lang="en-US" b="1" dirty="0" smtClean="0">
                <a:solidFill>
                  <a:srgbClr val="0000FF"/>
                </a:solidFill>
              </a:rPr>
              <a:t>If       is differentiable at       then         is continuous at      .</a:t>
            </a:r>
          </a:p>
          <a:p>
            <a:pPr marL="0" indent="0">
              <a:lnSpc>
                <a:spcPct val="120000"/>
              </a:lnSpc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Proof. </a:t>
            </a:r>
            <a:r>
              <a:rPr lang="en-US" b="1" dirty="0" smtClean="0">
                <a:solidFill>
                  <a:srgbClr val="0000FF"/>
                </a:solidFill>
              </a:rPr>
              <a:t>(We use purely mathematical language)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7" y="392014"/>
            <a:ext cx="338074" cy="507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36" y="899125"/>
            <a:ext cx="338074" cy="50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420" y="577955"/>
            <a:ext cx="321170" cy="32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225" y="1021277"/>
            <a:ext cx="321170" cy="32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724" y="1021277"/>
            <a:ext cx="321170" cy="321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950" y="4351920"/>
            <a:ext cx="371881" cy="557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79" y="4349425"/>
            <a:ext cx="371881" cy="557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05" y="4442362"/>
            <a:ext cx="321170" cy="321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623" y="5020249"/>
            <a:ext cx="321170" cy="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299078"/>
            <a:ext cx="8617117" cy="626849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660066"/>
                </a:solidFill>
              </a:rPr>
              <a:t>(ready?)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5" y="935532"/>
            <a:ext cx="5266690" cy="1145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70" y="2291399"/>
            <a:ext cx="9164320" cy="1215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5" y="3506789"/>
            <a:ext cx="8759190" cy="114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70" y="4896587"/>
            <a:ext cx="7990840" cy="782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46" y="6024555"/>
            <a:ext cx="850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8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99078"/>
            <a:ext cx="8462265" cy="62994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You have seen the verification of the following trivial statement (in everyday language)</a:t>
            </a:r>
          </a:p>
          <a:p>
            <a:pPr marL="0" indent="0">
              <a:lnSpc>
                <a:spcPct val="11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8000"/>
                </a:solidFill>
              </a:rPr>
              <a:t>If a fraction has a finite limit, and the bottom goes to 0, the top has to go to 0 also.  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dirty="0" smtClean="0">
                <a:solidFill>
                  <a:srgbClr val="660066"/>
                </a:solidFill>
              </a:rPr>
              <a:t>Duh!)</a:t>
            </a:r>
          </a:p>
          <a:p>
            <a:pPr marL="0" indent="0">
              <a:lnSpc>
                <a:spcPct val="11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theorem we just proved helps us decide where in its domain a function might not be differentiable, namely </a:t>
            </a:r>
            <a:r>
              <a:rPr lang="en-US" b="1" dirty="0" smtClean="0">
                <a:solidFill>
                  <a:srgbClr val="FF0000"/>
                </a:solidFill>
              </a:rPr>
              <a:t>at any point where continuity fails. </a:t>
            </a:r>
          </a:p>
          <a:p>
            <a:pPr marL="0" indent="0">
              <a:lnSpc>
                <a:spcPct val="110000"/>
              </a:lnSpc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Any other places where differentiability might not be?  Let’s see …. The definition says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4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7" y="268099"/>
            <a:ext cx="8555176" cy="62375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0000FF"/>
                </a:solidFill>
              </a:rPr>
              <a:t>differentiable at       means that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exists.  So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both                                        and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exist and are equal.               Therefore 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differentiability fails at any        where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(naturally we assume continuity at      .)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24" y="1073753"/>
            <a:ext cx="3472942" cy="126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4" y="299078"/>
            <a:ext cx="371881" cy="557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28" y="443632"/>
            <a:ext cx="321170" cy="32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924" y="2313169"/>
            <a:ext cx="3366770" cy="120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753" y="2347322"/>
            <a:ext cx="3366770" cy="1201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673" y="5026046"/>
            <a:ext cx="321170" cy="321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036" y="5530595"/>
            <a:ext cx="321170" cy="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268099"/>
            <a:ext cx="8617117" cy="6237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  </a:t>
            </a:r>
            <a:r>
              <a:rPr lang="en-US" b="1" dirty="0" smtClean="0">
                <a:solidFill>
                  <a:srgbClr val="0000FF"/>
                </a:solidFill>
              </a:rPr>
              <a:t>	Either one or both of the one-sided limits fail to exist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 </a:t>
            </a:r>
            <a:r>
              <a:rPr lang="en-US" b="1" dirty="0" smtClean="0">
                <a:solidFill>
                  <a:srgbClr val="0000FF"/>
                </a:solidFill>
              </a:rPr>
              <a:t>	Both exist but are not equal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Remark. </a:t>
            </a:r>
            <a:r>
              <a:rPr lang="en-US" b="1" dirty="0" smtClean="0">
                <a:solidFill>
                  <a:srgbClr val="0000FF"/>
                </a:solidFill>
              </a:rPr>
              <a:t>We will give examples where situation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 obtains and also where situation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 obtains. In fact it’s easy to verify that for the function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824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left-hand limit is        , the right-hand </a:t>
            </a:r>
            <a:r>
              <a:rPr lang="en-US" b="1" dirty="0" smtClean="0">
                <a:solidFill>
                  <a:srgbClr val="FF0000"/>
                </a:solidFill>
              </a:rPr>
              <a:t>DNE</a:t>
            </a:r>
            <a:r>
              <a:rPr lang="en-US" b="1" dirty="0" smtClean="0">
                <a:solidFill>
                  <a:srgbClr val="0000FF"/>
                </a:solidFill>
              </a:rPr>
              <a:t> !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07" y="4011295"/>
            <a:ext cx="4260850" cy="1438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96" y="5453834"/>
            <a:ext cx="353441" cy="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6406"/>
            <a:ext cx="8462265" cy="64031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can see trivially that                           and it’s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easy to show that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Quick proof: 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graph of the function is shown in the next slide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30" y="412280"/>
            <a:ext cx="2109470" cy="90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319736"/>
            <a:ext cx="7976870" cy="1383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190" y="1418710"/>
            <a:ext cx="3799840" cy="1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547</Words>
  <Application>Microsoft Macintosh PowerPoint</Application>
  <PresentationFormat>On-screen Show (4:3)</PresentationFormat>
  <Paragraphs>121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DERIVATIVES ARE FUNCTIONS TOO 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257</cp:revision>
  <dcterms:created xsi:type="dcterms:W3CDTF">2011-08-21T14:29:24Z</dcterms:created>
  <dcterms:modified xsi:type="dcterms:W3CDTF">2011-09-09T16:06:11Z</dcterms:modified>
</cp:coreProperties>
</file>